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20" r:id="rId2"/>
    <p:sldId id="583" r:id="rId3"/>
    <p:sldId id="561" r:id="rId4"/>
    <p:sldId id="556" r:id="rId5"/>
    <p:sldId id="585" r:id="rId6"/>
    <p:sldId id="733" r:id="rId7"/>
    <p:sldId id="734" r:id="rId8"/>
    <p:sldId id="756" r:id="rId9"/>
    <p:sldId id="559" r:id="rId10"/>
    <p:sldId id="736" r:id="rId11"/>
    <p:sldId id="557" r:id="rId12"/>
    <p:sldId id="760" r:id="rId13"/>
    <p:sldId id="761" r:id="rId14"/>
    <p:sldId id="757" r:id="rId15"/>
    <p:sldId id="758" r:id="rId16"/>
    <p:sldId id="754" r:id="rId17"/>
    <p:sldId id="744" r:id="rId18"/>
  </p:sldIdLst>
  <p:sldSz cx="9144000" cy="6858000" type="screen4x3"/>
  <p:notesSz cx="6858000" cy="9144000"/>
  <p:defaultTextStyle>
    <a:defPPr>
      <a:defRPr lang="de-DE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9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3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0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0F8068"/>
    <a:srgbClr val="6CFF7B"/>
    <a:srgbClr val="FF5B58"/>
    <a:srgbClr val="FF8158"/>
    <a:srgbClr val="FF23F0"/>
    <a:srgbClr val="FF5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066" autoAdjust="0"/>
    <p:restoredTop sz="67969" autoAdjust="0"/>
  </p:normalViewPr>
  <p:slideViewPr>
    <p:cSldViewPr snapToGrid="0" snapToObjects="1" showGuides="1">
      <p:cViewPr varScale="1">
        <p:scale>
          <a:sx n="53" d="100"/>
          <a:sy n="53" d="100"/>
        </p:scale>
        <p:origin x="2106" y="72"/>
      </p:cViewPr>
      <p:guideLst>
        <p:guide orient="horz"/>
        <p:guide pos="10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8B69A-837B-4E48-9934-C9CE733BA58A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D39F-EB15-184E-96AD-7687A7C2B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28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5EC72-4227-2B48-99A0-019D973809F6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2257-9543-3A45-8A0A-6D69BA6083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53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99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99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 sind die Helden und Heldinnen, wie es so wunderbar heißt, 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+Meister zweier Welten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einem gelungenen Wechselspiel von Stabilität und Flexibilität.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99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374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025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341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868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Mindset und Dramaturgie für die schöpferische Gestaltung von Transformation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Heldenprinzip® bietet ein weltweites Veränderungswissen und eine perfekte Stütze weil wir wissen, Weigerung gehört dazu, Chaos gehört dazu, Prüfungen gehören dazu, das Elixier gehört dazu.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Sicher haben sie wahrgenommen, wo und wie sich überall das agile Mindset für Transformation lebendig ist. 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 fasse es für uns zusammen: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Menschen &amp; Kommunikation und Interaktion stehen im Zentrum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Eigenverantwortung aller Beteiligten muss sich entwickeln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braucht eine Kultur der Zusammenarbeit &amp; Lernbereitschaft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gilt: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AUFBRUCH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Sinnstiftung vor Anordnung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Veränderung willkommen heißen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ABENTEUER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 vor Plan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Kreativität statt Gewohnheit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RÜCKKEHR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Kurze Intervalle &amp; Rückkopplungsschleifen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Nachhaltiges Tempo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Lasst euch führen von diesem roten Faden. Agieren Sie nicht gegen unseren menschlichen Erfahrungsschatz. Dann werden Sie, wie Theseus aus dem Labyrinth herausfinden, und mit allen Beteiligten Zukunft gestalten. 	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99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9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C69095-DE60-0447-A7A1-D9CC1416AFEE}" type="slidenum">
              <a:rPr lang="de-DE" sz="1200"/>
              <a:pPr/>
              <a:t>2</a:t>
            </a:fld>
            <a:endParaRPr lang="de-D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9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9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98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20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207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Deshalb beleuchten wir nun die Dramaturgie genauer.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 gestalten mit dem Heldenprinzip® Realität. </a:t>
            </a:r>
          </a:p>
          <a:p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Doch zugleich docken wir mit dem </a:t>
            </a:r>
            <a:r>
              <a:rPr lang="de-DE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wording</a:t>
            </a: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den Inneren Bildern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die Sprache der Mythen, Geschichten und Filme an, die wir seit Kindertagen kennen. </a:t>
            </a:r>
          </a:p>
          <a:p>
            <a:pPr lvl="0"/>
            <a:endParaRPr lang="de-DE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hat einen riesigen Vorteil: Denn Bilder sagen ja bekanntlich mehr als 1000 Worte. Es öffnet sich ein schöpferischer Raum. Die assoziative, intuitive und emotionale Seite des Menschen kommt ins Schwingen.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 Transformation brauchen wir dringend das Zusammenspiel von kognitivem und schöpferischem Modus. 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20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2257-9543-3A45-8A0A-6D69BA60831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9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906-4913-8345-A705-CD189A1E4F3B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9E9F-2DA5-6643-8338-D88920AFB4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30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906-4913-8345-A705-CD189A1E4F3B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9E9F-2DA5-6643-8338-D88920AFB4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34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906-4913-8345-A705-CD189A1E4F3B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9E9F-2DA5-6643-8338-D88920AFB4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96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98" y="273631"/>
            <a:ext cx="8223841" cy="114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4808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3127133" y="6246813"/>
            <a:ext cx="2894135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Heldenprinzip® | Dramaturgie zur Gelingen von Veränderung | www.heldenprinzip    Nina Trobisch  ©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6556131" y="6246813"/>
            <a:ext cx="2126274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17745-7EB7-5F41-9736-4AC4DA6DA0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4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906-4913-8345-A705-CD189A1E4F3B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9E9F-2DA5-6643-8338-D88920AFB4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3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906-4913-8345-A705-CD189A1E4F3B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9E9F-2DA5-6643-8338-D88920AFB4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906-4913-8345-A705-CD189A1E4F3B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9E9F-2DA5-6643-8338-D88920AFB4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09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4" indent="0">
              <a:buNone/>
              <a:defRPr sz="1800" b="1"/>
            </a:lvl3pPr>
            <a:lvl4pPr marL="1371517" indent="0">
              <a:buNone/>
              <a:defRPr sz="1600" b="1"/>
            </a:lvl4pPr>
            <a:lvl5pPr marL="1828689" indent="0">
              <a:buNone/>
              <a:defRPr sz="1600" b="1"/>
            </a:lvl5pPr>
            <a:lvl6pPr marL="2285861" indent="0">
              <a:buNone/>
              <a:defRPr sz="1600" b="1"/>
            </a:lvl6pPr>
            <a:lvl7pPr marL="2743033" indent="0">
              <a:buNone/>
              <a:defRPr sz="1600" b="1"/>
            </a:lvl7pPr>
            <a:lvl8pPr marL="3200206" indent="0">
              <a:buNone/>
              <a:defRPr sz="1600" b="1"/>
            </a:lvl8pPr>
            <a:lvl9pPr marL="3657377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4" indent="0">
              <a:buNone/>
              <a:defRPr sz="1800" b="1"/>
            </a:lvl3pPr>
            <a:lvl4pPr marL="1371517" indent="0">
              <a:buNone/>
              <a:defRPr sz="1600" b="1"/>
            </a:lvl4pPr>
            <a:lvl5pPr marL="1828689" indent="0">
              <a:buNone/>
              <a:defRPr sz="1600" b="1"/>
            </a:lvl5pPr>
            <a:lvl6pPr marL="2285861" indent="0">
              <a:buNone/>
              <a:defRPr sz="1600" b="1"/>
            </a:lvl6pPr>
            <a:lvl7pPr marL="2743033" indent="0">
              <a:buNone/>
              <a:defRPr sz="1600" b="1"/>
            </a:lvl7pPr>
            <a:lvl8pPr marL="3200206" indent="0">
              <a:buNone/>
              <a:defRPr sz="1600" b="1"/>
            </a:lvl8pPr>
            <a:lvl9pPr marL="3657377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906-4913-8345-A705-CD189A1E4F3B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9E9F-2DA5-6643-8338-D88920AFB4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45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906-4913-8345-A705-CD189A1E4F3B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9E9F-2DA5-6643-8338-D88920AFB4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39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906-4913-8345-A705-CD189A1E4F3B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9E9F-2DA5-6643-8338-D88920AFB4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04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4" indent="0">
              <a:buNone/>
              <a:defRPr sz="1000"/>
            </a:lvl3pPr>
            <a:lvl4pPr marL="1371517" indent="0">
              <a:buNone/>
              <a:defRPr sz="900"/>
            </a:lvl4pPr>
            <a:lvl5pPr marL="1828689" indent="0">
              <a:buNone/>
              <a:defRPr sz="900"/>
            </a:lvl5pPr>
            <a:lvl6pPr marL="2285861" indent="0">
              <a:buNone/>
              <a:defRPr sz="900"/>
            </a:lvl6pPr>
            <a:lvl7pPr marL="2743033" indent="0">
              <a:buNone/>
              <a:defRPr sz="900"/>
            </a:lvl7pPr>
            <a:lvl8pPr marL="3200206" indent="0">
              <a:buNone/>
              <a:defRPr sz="900"/>
            </a:lvl8pPr>
            <a:lvl9pPr marL="3657377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906-4913-8345-A705-CD189A1E4F3B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9E9F-2DA5-6643-8338-D88920AFB4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75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4" indent="0">
              <a:buNone/>
              <a:defRPr sz="2400"/>
            </a:lvl3pPr>
            <a:lvl4pPr marL="1371517" indent="0">
              <a:buNone/>
              <a:defRPr sz="2000"/>
            </a:lvl4pPr>
            <a:lvl5pPr marL="1828689" indent="0">
              <a:buNone/>
              <a:defRPr sz="2000"/>
            </a:lvl5pPr>
            <a:lvl6pPr marL="2285861" indent="0">
              <a:buNone/>
              <a:defRPr sz="2000"/>
            </a:lvl6pPr>
            <a:lvl7pPr marL="2743033" indent="0">
              <a:buNone/>
              <a:defRPr sz="2000"/>
            </a:lvl7pPr>
            <a:lvl8pPr marL="3200206" indent="0">
              <a:buNone/>
              <a:defRPr sz="2000"/>
            </a:lvl8pPr>
            <a:lvl9pPr marL="3657377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4" indent="0">
              <a:buNone/>
              <a:defRPr sz="1000"/>
            </a:lvl3pPr>
            <a:lvl4pPr marL="1371517" indent="0">
              <a:buNone/>
              <a:defRPr sz="900"/>
            </a:lvl4pPr>
            <a:lvl5pPr marL="1828689" indent="0">
              <a:buNone/>
              <a:defRPr sz="900"/>
            </a:lvl5pPr>
            <a:lvl6pPr marL="2285861" indent="0">
              <a:buNone/>
              <a:defRPr sz="900"/>
            </a:lvl6pPr>
            <a:lvl7pPr marL="2743033" indent="0">
              <a:buNone/>
              <a:defRPr sz="900"/>
            </a:lvl7pPr>
            <a:lvl8pPr marL="3200206" indent="0">
              <a:buNone/>
              <a:defRPr sz="900"/>
            </a:lvl8pPr>
            <a:lvl9pPr marL="3657377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8906-4913-8345-A705-CD189A1E4F3B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9E9F-2DA5-6643-8338-D88920AFB4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43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58906-4913-8345-A705-CD189A1E4F3B}" type="datetimeFigureOut">
              <a:rPr lang="de-DE" smtClean="0"/>
              <a:t>18.11.2019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69E9F-2DA5-6643-8338-D88920AFB4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67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1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9" indent="-342879" algn="l" defTabSz="45717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5" indent="-285732" algn="l" defTabSz="45717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1" indent="-228586" algn="l" defTabSz="45717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2" indent="-228586" algn="l" defTabSz="457173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5" indent="-228586" algn="l" defTabSz="457173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7" indent="-228586" algn="l" defTabSz="4571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9" indent="-228586" algn="l" defTabSz="4571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1" indent="-228586" algn="l" defTabSz="4571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4" indent="-228586" algn="l" defTabSz="4571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4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7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9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1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3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6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7" algn="l" defTabSz="457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Ppt_06_Lin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0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0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pt_06_Freiburg_Rad_grüne Schwelle.0130.jp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4431" y="-1399046"/>
            <a:ext cx="13609640" cy="1020224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76615" y="910442"/>
            <a:ext cx="656922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solidFill>
                  <a:srgbClr val="FF0000"/>
                </a:solidFill>
                <a:latin typeface="+mj-lt"/>
                <a:cs typeface="Avenir Book"/>
              </a:rPr>
              <a:t/>
            </a:r>
            <a:br>
              <a:rPr lang="de-DE" sz="3000" b="1" dirty="0" smtClean="0">
                <a:solidFill>
                  <a:srgbClr val="FF0000"/>
                </a:solidFill>
                <a:latin typeface="+mj-lt"/>
                <a:cs typeface="Avenir Book"/>
              </a:rPr>
            </a:br>
            <a:r>
              <a:rPr lang="de-DE" sz="3900" b="1" dirty="0" smtClean="0">
                <a:solidFill>
                  <a:srgbClr val="FF0000"/>
                </a:solidFill>
                <a:latin typeface="+mj-lt"/>
                <a:cs typeface="Avenir Book"/>
              </a:rPr>
              <a:t>Transfer </a:t>
            </a:r>
          </a:p>
          <a:p>
            <a:pPr algn="ctr"/>
            <a:r>
              <a:rPr lang="de-DE" sz="3900" b="1" dirty="0" smtClean="0">
                <a:solidFill>
                  <a:srgbClr val="FF0000"/>
                </a:solidFill>
                <a:latin typeface="+mj-lt"/>
                <a:cs typeface="Avenir Book"/>
              </a:rPr>
              <a:t>Heldenprinzip® </a:t>
            </a:r>
          </a:p>
          <a:p>
            <a:pPr algn="ctr"/>
            <a:r>
              <a:rPr lang="de-DE" sz="3900" b="1" dirty="0" smtClean="0">
                <a:solidFill>
                  <a:srgbClr val="FF0000"/>
                </a:solidFill>
                <a:latin typeface="+mj-lt"/>
                <a:cs typeface="Avenir Book"/>
              </a:rPr>
              <a:t> in </a:t>
            </a:r>
          </a:p>
          <a:p>
            <a:pPr algn="ctr"/>
            <a:r>
              <a:rPr lang="de-DE" sz="3900" b="1" dirty="0" smtClean="0">
                <a:solidFill>
                  <a:srgbClr val="FF0000"/>
                </a:solidFill>
                <a:latin typeface="+mj-lt"/>
                <a:cs typeface="Avenir Book"/>
              </a:rPr>
              <a:t>Transformationsprozesse </a:t>
            </a:r>
          </a:p>
          <a:p>
            <a:pPr algn="ctr"/>
            <a:r>
              <a:rPr lang="de-DE" sz="3900" b="1" dirty="0" smtClean="0">
                <a:solidFill>
                  <a:srgbClr val="FF0000"/>
                </a:solidFill>
                <a:latin typeface="+mj-lt"/>
                <a:cs typeface="Avenir Book"/>
              </a:rPr>
              <a:t>von </a:t>
            </a:r>
          </a:p>
          <a:p>
            <a:pPr algn="ctr"/>
            <a:r>
              <a:rPr lang="de-DE" sz="3900" b="1" dirty="0" smtClean="0">
                <a:solidFill>
                  <a:srgbClr val="FF0000"/>
                </a:solidFill>
                <a:latin typeface="+mj-lt"/>
                <a:cs typeface="Avenir Book"/>
              </a:rPr>
              <a:t>Schule &amp; Schulentwicklung </a:t>
            </a:r>
            <a:endParaRPr lang="de-DE" sz="3900" b="1" dirty="0">
              <a:solidFill>
                <a:srgbClr val="FF0000"/>
              </a:solidFill>
              <a:latin typeface="+mj-lt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10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pt_06_Freiburg_Rad_grüne Schwelle.0130.jpg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4431" y="-1399046"/>
            <a:ext cx="13609640" cy="1020224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" y="1642955"/>
            <a:ext cx="9296399" cy="501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de-DE" sz="1900" b="1" dirty="0" smtClean="0">
                <a:solidFill>
                  <a:srgbClr val="FF0000"/>
                </a:solidFill>
                <a:latin typeface="+mj-lt"/>
                <a:cs typeface="Avenir Book"/>
              </a:rPr>
              <a:t>RUF</a:t>
            </a:r>
            <a:endParaRPr lang="de-DE" sz="1900" b="1" dirty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>
              <a:lnSpc>
                <a:spcPct val="130000"/>
              </a:lnSpc>
            </a:pPr>
            <a:r>
              <a:rPr lang="de-DE" sz="1900" b="1" dirty="0">
                <a:latin typeface="+mj-lt"/>
                <a:cs typeface="Avenir Book"/>
              </a:rPr>
              <a:t>Welchen Ruf </a:t>
            </a:r>
            <a:r>
              <a:rPr lang="de-DE" sz="1900" b="1" dirty="0" smtClean="0">
                <a:latin typeface="+mj-lt"/>
                <a:cs typeface="Avenir Book"/>
              </a:rPr>
              <a:t>hören </a:t>
            </a:r>
            <a:r>
              <a:rPr lang="de-DE" sz="1900" b="1" dirty="0">
                <a:latin typeface="+mj-lt"/>
                <a:cs typeface="Avenir Book"/>
              </a:rPr>
              <a:t>Sie in Ihrer </a:t>
            </a:r>
            <a:r>
              <a:rPr lang="de-DE" sz="1900" b="1" dirty="0" smtClean="0">
                <a:latin typeface="+mj-lt"/>
                <a:cs typeface="Avenir Book"/>
              </a:rPr>
              <a:t>Schule und wer genau hört ihn?</a:t>
            </a:r>
            <a:endParaRPr lang="de-DE" sz="1900" b="1" dirty="0">
              <a:latin typeface="+mj-lt"/>
              <a:cs typeface="Avenir Book"/>
            </a:endParaRPr>
          </a:p>
          <a:p>
            <a:pPr algn="ctr">
              <a:lnSpc>
                <a:spcPct val="130000"/>
              </a:lnSpc>
            </a:pPr>
            <a:r>
              <a:rPr lang="de-DE" sz="1900" b="1" dirty="0" smtClean="0">
                <a:latin typeface="+mj-lt"/>
                <a:cs typeface="Avenir Book"/>
              </a:rPr>
              <a:t>Was </a:t>
            </a:r>
            <a:r>
              <a:rPr lang="de-DE" sz="1900" b="1" dirty="0">
                <a:latin typeface="+mj-lt"/>
                <a:cs typeface="Avenir Book"/>
              </a:rPr>
              <a:t>tun </a:t>
            </a:r>
            <a:r>
              <a:rPr lang="de-DE" sz="1900" b="1" dirty="0" smtClean="0">
                <a:latin typeface="+mj-lt"/>
                <a:cs typeface="Avenir Book"/>
              </a:rPr>
              <a:t>Sie</a:t>
            </a:r>
            <a:r>
              <a:rPr lang="de-DE" sz="1900" b="1" dirty="0">
                <a:latin typeface="+mj-lt"/>
                <a:cs typeface="Avenir Book"/>
              </a:rPr>
              <a:t>, damit </a:t>
            </a:r>
            <a:r>
              <a:rPr lang="de-DE" sz="1900" b="1" dirty="0" smtClean="0">
                <a:latin typeface="+mj-lt"/>
                <a:cs typeface="Avenir Book"/>
              </a:rPr>
              <a:t>der Ruf für alle Beteiligten dringlich und sinnvoll ist. </a:t>
            </a:r>
          </a:p>
          <a:p>
            <a:pPr algn="ctr">
              <a:lnSpc>
                <a:spcPct val="130000"/>
              </a:lnSpc>
            </a:pPr>
            <a:endParaRPr lang="de-DE" sz="1900" b="1" dirty="0" smtClean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>
              <a:lnSpc>
                <a:spcPct val="130000"/>
              </a:lnSpc>
            </a:pPr>
            <a:r>
              <a:rPr lang="de-DE" sz="1900" b="1" dirty="0" smtClean="0">
                <a:solidFill>
                  <a:srgbClr val="FF0000"/>
                </a:solidFill>
                <a:latin typeface="+mj-lt"/>
                <a:cs typeface="Avenir Book"/>
              </a:rPr>
              <a:t>WEIGERUNG</a:t>
            </a:r>
            <a:endParaRPr lang="de-DE" sz="1900" b="1" dirty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>
              <a:lnSpc>
                <a:spcPct val="130000"/>
              </a:lnSpc>
            </a:pPr>
            <a:r>
              <a:rPr lang="de-DE" sz="1900" b="1" dirty="0" smtClean="0">
                <a:latin typeface="+mj-lt"/>
                <a:cs typeface="Avenir Book"/>
              </a:rPr>
              <a:t>Welche </a:t>
            </a:r>
            <a:r>
              <a:rPr lang="de-DE" sz="1900" b="1" dirty="0">
                <a:latin typeface="+mj-lt"/>
                <a:cs typeface="Avenir Book"/>
              </a:rPr>
              <a:t>Gründe gibt es, </a:t>
            </a:r>
            <a:r>
              <a:rPr lang="de-DE" sz="1900" b="1" dirty="0" smtClean="0">
                <a:latin typeface="+mj-lt"/>
                <a:cs typeface="Avenir Book"/>
              </a:rPr>
              <a:t>dem Ruf nicht </a:t>
            </a:r>
            <a:r>
              <a:rPr lang="de-DE" sz="1900" b="1" dirty="0">
                <a:latin typeface="+mj-lt"/>
                <a:cs typeface="Avenir Book"/>
              </a:rPr>
              <a:t>zu </a:t>
            </a:r>
            <a:r>
              <a:rPr lang="de-DE" sz="1900" b="1" dirty="0" smtClean="0">
                <a:latin typeface="+mj-lt"/>
                <a:cs typeface="Avenir Book"/>
              </a:rPr>
              <a:t>folgen?</a:t>
            </a:r>
            <a:r>
              <a:rPr lang="de-DE" sz="1900" b="1" dirty="0">
                <a:latin typeface="+mj-lt"/>
                <a:cs typeface="Avenir Book"/>
              </a:rPr>
              <a:t/>
            </a:r>
            <a:br>
              <a:rPr lang="de-DE" sz="1900" b="1" dirty="0">
                <a:latin typeface="+mj-lt"/>
                <a:cs typeface="Avenir Book"/>
              </a:rPr>
            </a:br>
            <a:r>
              <a:rPr lang="de-DE" sz="1900" b="1" dirty="0" smtClean="0">
                <a:latin typeface="+mj-lt"/>
                <a:cs typeface="Avenir Book"/>
              </a:rPr>
              <a:t>Was </a:t>
            </a:r>
            <a:r>
              <a:rPr lang="de-DE" sz="1900" b="1" dirty="0">
                <a:latin typeface="+mj-lt"/>
                <a:cs typeface="Avenir Book"/>
              </a:rPr>
              <a:t>tun </a:t>
            </a:r>
            <a:r>
              <a:rPr lang="de-DE" sz="1900" b="1" dirty="0" smtClean="0">
                <a:latin typeface="+mj-lt"/>
                <a:cs typeface="Avenir Book"/>
              </a:rPr>
              <a:t>Sie</a:t>
            </a:r>
            <a:r>
              <a:rPr lang="de-DE" sz="1900" b="1" dirty="0">
                <a:latin typeface="+mj-lt"/>
                <a:cs typeface="Avenir Book"/>
              </a:rPr>
              <a:t>, </a:t>
            </a:r>
            <a:r>
              <a:rPr lang="de-DE" sz="1900" b="1" dirty="0" smtClean="0">
                <a:latin typeface="+mj-lt"/>
                <a:cs typeface="Avenir Book"/>
              </a:rPr>
              <a:t>damit Befürchtungen und Widerstände sich zeigen können?  </a:t>
            </a:r>
            <a:endParaRPr lang="de-DE" sz="1900" b="1" dirty="0">
              <a:latin typeface="+mj-lt"/>
              <a:cs typeface="Avenir Book"/>
            </a:endParaRPr>
          </a:p>
          <a:p>
            <a:pPr>
              <a:lnSpc>
                <a:spcPct val="130000"/>
              </a:lnSpc>
            </a:pPr>
            <a:endParaRPr lang="de-DE" sz="1900" b="1" dirty="0" smtClean="0">
              <a:latin typeface="+mj-lt"/>
              <a:cs typeface="Avenir Book"/>
            </a:endParaRPr>
          </a:p>
          <a:p>
            <a:pPr algn="ctr">
              <a:lnSpc>
                <a:spcPct val="130000"/>
              </a:lnSpc>
            </a:pPr>
            <a:r>
              <a:rPr lang="de-DE" sz="1900" b="1" dirty="0" smtClean="0">
                <a:solidFill>
                  <a:srgbClr val="FF0000"/>
                </a:solidFill>
                <a:latin typeface="+mj-lt"/>
                <a:cs typeface="Avenir Book"/>
              </a:rPr>
              <a:t>MENTOR</a:t>
            </a:r>
            <a:endParaRPr lang="de-DE" sz="1900" b="1" dirty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>
              <a:lnSpc>
                <a:spcPct val="130000"/>
              </a:lnSpc>
            </a:pPr>
            <a:r>
              <a:rPr lang="de-DE" sz="1900" b="1" dirty="0" smtClean="0">
                <a:latin typeface="+mj-lt"/>
                <a:cs typeface="Avenir Book"/>
              </a:rPr>
              <a:t>Was </a:t>
            </a:r>
            <a:r>
              <a:rPr lang="de-DE" sz="1900" b="1" dirty="0">
                <a:latin typeface="+mj-lt"/>
                <a:cs typeface="Avenir Book"/>
              </a:rPr>
              <a:t>tun </a:t>
            </a:r>
            <a:r>
              <a:rPr lang="de-DE" sz="1900" b="1" dirty="0" smtClean="0">
                <a:latin typeface="+mj-lt"/>
                <a:cs typeface="Avenir Book"/>
              </a:rPr>
              <a:t>Sie, damit </a:t>
            </a:r>
            <a:r>
              <a:rPr lang="de-DE" sz="1900" b="1" dirty="0" err="1" smtClean="0">
                <a:latin typeface="+mj-lt"/>
                <a:cs typeface="Avenir Book"/>
              </a:rPr>
              <a:t>mentorale</a:t>
            </a:r>
            <a:r>
              <a:rPr lang="de-DE" sz="1900" b="1" dirty="0" smtClean="0">
                <a:latin typeface="+mj-lt"/>
                <a:cs typeface="Avenir Book"/>
              </a:rPr>
              <a:t> Impulse gesucht, gefunden und angenommen werden? </a:t>
            </a:r>
            <a:endParaRPr lang="de-DE" sz="1900" b="1" dirty="0">
              <a:latin typeface="+mj-lt"/>
              <a:cs typeface="Avenir Book"/>
            </a:endParaRPr>
          </a:p>
          <a:p>
            <a:pPr algn="ctr">
              <a:lnSpc>
                <a:spcPct val="130000"/>
              </a:lnSpc>
            </a:pPr>
            <a:r>
              <a:rPr lang="de-DE" sz="1900" b="1" dirty="0">
                <a:latin typeface="+mj-lt"/>
                <a:cs typeface="Avenir Book"/>
              </a:rPr>
              <a:t> </a:t>
            </a:r>
            <a:endParaRPr lang="de-DE" sz="1900" b="1" dirty="0" smtClean="0">
              <a:latin typeface="+mj-lt"/>
              <a:cs typeface="Avenir Book"/>
            </a:endParaRPr>
          </a:p>
          <a:p>
            <a:pPr algn="ctr">
              <a:lnSpc>
                <a:spcPct val="130000"/>
              </a:lnSpc>
            </a:pPr>
            <a:r>
              <a:rPr lang="de-DE" sz="1900" b="1" dirty="0" smtClean="0">
                <a:solidFill>
                  <a:srgbClr val="FF0000"/>
                </a:solidFill>
                <a:latin typeface="+mj-lt"/>
                <a:cs typeface="Avenir Book"/>
              </a:rPr>
              <a:t>ERSTE ÜBERWINDUNG DER SCHWELLE</a:t>
            </a:r>
            <a:endParaRPr lang="de-DE" sz="1900" b="1" dirty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>
              <a:lnSpc>
                <a:spcPct val="130000"/>
              </a:lnSpc>
            </a:pPr>
            <a:r>
              <a:rPr lang="de-DE" sz="1900" b="1" dirty="0" smtClean="0">
                <a:latin typeface="+mj-lt"/>
                <a:cs typeface="Avenir Book"/>
              </a:rPr>
              <a:t>Was </a:t>
            </a:r>
            <a:r>
              <a:rPr lang="de-DE" sz="1900" b="1" dirty="0">
                <a:latin typeface="+mj-lt"/>
                <a:cs typeface="Avenir Book"/>
              </a:rPr>
              <a:t>tun </a:t>
            </a:r>
            <a:r>
              <a:rPr lang="de-DE" sz="1900" b="1" dirty="0" smtClean="0">
                <a:latin typeface="+mj-lt"/>
                <a:cs typeface="Avenir Book"/>
              </a:rPr>
              <a:t>Sie</a:t>
            </a:r>
            <a:r>
              <a:rPr lang="de-DE" sz="1900" b="1" dirty="0">
                <a:latin typeface="+mj-lt"/>
                <a:cs typeface="Avenir Book"/>
              </a:rPr>
              <a:t>, </a:t>
            </a:r>
            <a:r>
              <a:rPr lang="de-DE" sz="1900" b="1" dirty="0" smtClean="0">
                <a:latin typeface="+mj-lt"/>
                <a:cs typeface="Avenir Book"/>
              </a:rPr>
              <a:t>damit</a:t>
            </a:r>
            <a:r>
              <a:rPr lang="de-DE" sz="1900" b="1" dirty="0">
                <a:latin typeface="+mj-lt"/>
                <a:cs typeface="Avenir Book"/>
              </a:rPr>
              <a:t> </a:t>
            </a:r>
            <a:r>
              <a:rPr lang="de-DE" sz="1900" b="1" dirty="0" smtClean="0">
                <a:latin typeface="+mj-lt"/>
                <a:cs typeface="Avenir Book"/>
              </a:rPr>
              <a:t>alle Beteiligten bereit und fähig für den Weg ins Abenteuer sind?</a:t>
            </a:r>
            <a:endParaRPr lang="de-DE" sz="1900" b="1" dirty="0">
              <a:latin typeface="+mj-lt"/>
              <a:cs typeface="Avenir Book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" y="0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rgbClr val="FF0000"/>
                </a:solidFill>
                <a:latin typeface="+mj-lt"/>
                <a:cs typeface="Avenir Book"/>
              </a:rPr>
              <a:t>Transfer: AUFBRUCH</a:t>
            </a:r>
            <a:r>
              <a:rPr lang="de-DE" sz="3000" b="1" dirty="0" smtClean="0">
                <a:solidFill>
                  <a:srgbClr val="FF0000"/>
                </a:solidFill>
                <a:latin typeface="+mj-lt"/>
                <a:cs typeface="Avenir Book"/>
              </a:rPr>
              <a:t> </a:t>
            </a:r>
            <a:br>
              <a:rPr lang="de-DE" sz="3000" b="1" dirty="0" smtClean="0">
                <a:solidFill>
                  <a:srgbClr val="FF0000"/>
                </a:solidFill>
                <a:latin typeface="+mj-lt"/>
                <a:cs typeface="Avenir Book"/>
              </a:rPr>
            </a:br>
            <a:endParaRPr lang="de-DE" sz="3000" b="1" dirty="0">
              <a:solidFill>
                <a:srgbClr val="FF0000"/>
              </a:solidFill>
              <a:latin typeface="+mj-lt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7308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pt_06_Freiburg_Rad_grüne Schwelle.0130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4431" y="-1282254"/>
            <a:ext cx="13609640" cy="1020224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498282"/>
            <a:ext cx="9296399" cy="384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de-DE" sz="1900" b="1" dirty="0" smtClean="0">
                <a:solidFill>
                  <a:srgbClr val="FF0000"/>
                </a:solidFill>
                <a:latin typeface="+mj-lt"/>
                <a:cs typeface="Avenir Book"/>
              </a:rPr>
              <a:t>WEG DER PRÜFUNGEN</a:t>
            </a:r>
            <a:endParaRPr lang="de-DE" sz="1900" b="1" dirty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/>
            <a:r>
              <a:rPr lang="de-AT" sz="2000" b="1" dirty="0" smtClean="0">
                <a:latin typeface="+mj-lt"/>
              </a:rPr>
              <a:t>Wie gehen Sie mit Erfolgen, Fehlern und Niederlagen um? </a:t>
            </a:r>
          </a:p>
          <a:p>
            <a:pPr algn="ctr"/>
            <a:r>
              <a:rPr lang="de-AT" sz="2000" b="1" dirty="0" smtClean="0">
                <a:latin typeface="+mj-lt"/>
              </a:rPr>
              <a:t>Was tun Sie, um gemeinsames Lernen, Erproben, Experimentieren zu ermöglichen? </a:t>
            </a:r>
          </a:p>
          <a:p>
            <a:pPr algn="ctr"/>
            <a:endParaRPr lang="de-AT" sz="2000" b="1" dirty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/>
            <a:endParaRPr lang="de-DE" sz="1900" b="1" dirty="0" smtClean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/>
            <a:r>
              <a:rPr lang="de-DE" sz="1900" b="1" dirty="0" smtClean="0">
                <a:solidFill>
                  <a:srgbClr val="FF0000"/>
                </a:solidFill>
                <a:latin typeface="+mj-lt"/>
                <a:cs typeface="Avenir Book"/>
              </a:rPr>
              <a:t>HÖCHSTE PRÜFUNG</a:t>
            </a:r>
            <a:endParaRPr lang="de-DE" sz="1900" b="1" dirty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>
              <a:lnSpc>
                <a:spcPct val="130000"/>
              </a:lnSpc>
            </a:pPr>
            <a:r>
              <a:rPr lang="de-AT" sz="2000" b="1" dirty="0" smtClean="0">
                <a:latin typeface="+mj-lt"/>
              </a:rPr>
              <a:t>Was tun Sie, um für die Beteiligten Fokussierung und Konzentration zu garantieren?</a:t>
            </a:r>
          </a:p>
          <a:p>
            <a:pPr algn="ctr">
              <a:lnSpc>
                <a:spcPct val="130000"/>
              </a:lnSpc>
            </a:pPr>
            <a:r>
              <a:rPr lang="de-AT" sz="2000" b="1" dirty="0" smtClean="0">
                <a:latin typeface="+mj-lt"/>
              </a:rPr>
              <a:t>Woran erkennen Sie, </a:t>
            </a:r>
            <a:r>
              <a:rPr lang="de-AT" sz="2000" b="1" dirty="0">
                <a:latin typeface="+mj-lt"/>
              </a:rPr>
              <a:t>dass </a:t>
            </a:r>
            <a:r>
              <a:rPr lang="de-AT" sz="2000" b="1" dirty="0" smtClean="0">
                <a:latin typeface="+mj-lt"/>
              </a:rPr>
              <a:t>die Höchste </a:t>
            </a:r>
            <a:r>
              <a:rPr lang="de-AT" sz="2000" b="1" dirty="0">
                <a:latin typeface="+mj-lt"/>
              </a:rPr>
              <a:t>P</a:t>
            </a:r>
            <a:r>
              <a:rPr lang="de-AT" sz="2000" b="1" dirty="0" smtClean="0">
                <a:latin typeface="+mj-lt"/>
              </a:rPr>
              <a:t>rüfung geschafft ist? </a:t>
            </a:r>
          </a:p>
          <a:p>
            <a:pPr algn="ctr">
              <a:lnSpc>
                <a:spcPct val="130000"/>
              </a:lnSpc>
            </a:pPr>
            <a:endParaRPr lang="de-DE" sz="1900" b="1" dirty="0" smtClean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>
              <a:lnSpc>
                <a:spcPct val="130000"/>
              </a:lnSpc>
            </a:pPr>
            <a:r>
              <a:rPr lang="de-DE" sz="1900" b="1" dirty="0" smtClean="0">
                <a:solidFill>
                  <a:srgbClr val="FF0000"/>
                </a:solidFill>
                <a:latin typeface="+mj-lt"/>
                <a:cs typeface="Avenir Book"/>
              </a:rPr>
              <a:t>ELIXIER </a:t>
            </a:r>
            <a:endParaRPr lang="de-DE" sz="1900" b="1" dirty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/>
            <a:r>
              <a:rPr lang="de-AT" sz="2000" b="1" dirty="0" smtClean="0"/>
              <a:t>Was tun Sie, um den Stolz auf das Erreichte zu stärken und neue Kraft zu tanken?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" y="49087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rgbClr val="FF0000"/>
                </a:solidFill>
                <a:latin typeface="Calibri"/>
                <a:cs typeface="Calibri"/>
              </a:rPr>
              <a:t>Transfer: ABENTEUER</a:t>
            </a:r>
            <a:r>
              <a:rPr lang="de-DE" sz="30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br>
              <a:rPr lang="de-DE" sz="3000" b="1" dirty="0" smtClean="0">
                <a:solidFill>
                  <a:srgbClr val="FF0000"/>
                </a:solidFill>
                <a:latin typeface="Calibri"/>
                <a:cs typeface="Calibri"/>
              </a:rPr>
            </a:br>
            <a:endParaRPr lang="de-DE" sz="3000" b="1" dirty="0">
              <a:solidFill>
                <a:srgbClr val="FF0000"/>
              </a:solidFill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9030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pt_06_Freiburg_Rad_grüne Schwelle.0130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4431" y="-1399046"/>
            <a:ext cx="13609640" cy="1020224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1622603"/>
            <a:ext cx="9296399" cy="487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de-DE" sz="1900" b="1" dirty="0" smtClean="0">
                <a:solidFill>
                  <a:srgbClr val="FF0000"/>
                </a:solidFill>
                <a:latin typeface="+mj-lt"/>
                <a:cs typeface="Avenir Book"/>
              </a:rPr>
              <a:t>SCHWIERIGER RÜCKWEG</a:t>
            </a:r>
            <a:endParaRPr lang="de-DE" sz="1900" b="1" dirty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/>
            <a:r>
              <a:rPr lang="de-AT" sz="2000" b="1" dirty="0" smtClean="0"/>
              <a:t>Was tun Sie, damit das Neue im Kollegium, bei Schüler*innen und Eltern </a:t>
            </a:r>
          </a:p>
          <a:p>
            <a:pPr algn="ctr"/>
            <a:r>
              <a:rPr lang="de-AT" sz="2000" b="1" dirty="0" smtClean="0"/>
              <a:t>wirkliche Chancen hat?  </a:t>
            </a:r>
            <a:endParaRPr lang="de-AT" sz="2000" b="1" dirty="0"/>
          </a:p>
          <a:p>
            <a:pPr algn="ctr"/>
            <a:r>
              <a:rPr lang="de-AT" sz="2000" b="1" dirty="0" smtClean="0"/>
              <a:t> </a:t>
            </a:r>
          </a:p>
          <a:p>
            <a:pPr algn="ctr"/>
            <a:r>
              <a:rPr lang="de-DE" sz="1900" b="1" dirty="0" smtClean="0">
                <a:solidFill>
                  <a:srgbClr val="FF0000"/>
                </a:solidFill>
                <a:cs typeface="Avenir Book"/>
              </a:rPr>
              <a:t>ZWEITE </a:t>
            </a:r>
            <a:r>
              <a:rPr lang="de-DE" sz="1900" b="1" dirty="0">
                <a:solidFill>
                  <a:srgbClr val="FF0000"/>
                </a:solidFill>
                <a:cs typeface="Avenir Book"/>
              </a:rPr>
              <a:t>ÜBERWINDUNG DER </a:t>
            </a:r>
            <a:r>
              <a:rPr lang="de-DE" sz="1900" b="1" dirty="0" smtClean="0">
                <a:solidFill>
                  <a:srgbClr val="FF0000"/>
                </a:solidFill>
                <a:cs typeface="Avenir Book"/>
              </a:rPr>
              <a:t>SCHWELLE</a:t>
            </a:r>
            <a:endParaRPr lang="de-DE" sz="1900" b="1" dirty="0" smtClean="0">
              <a:latin typeface="+mj-lt"/>
              <a:cs typeface="Avenir Book"/>
            </a:endParaRPr>
          </a:p>
          <a:p>
            <a:pPr algn="ctr"/>
            <a:r>
              <a:rPr lang="de-DE" sz="2000" b="1" dirty="0" smtClean="0">
                <a:latin typeface="+mj-lt"/>
                <a:cs typeface="Avenir Book"/>
              </a:rPr>
              <a:t>Wie entscheiden Sie, welche Errungenschaften des Abenteuers</a:t>
            </a:r>
          </a:p>
          <a:p>
            <a:pPr algn="ctr"/>
            <a:r>
              <a:rPr lang="de-DE" sz="2000" b="1" dirty="0" smtClean="0">
                <a:latin typeface="+mj-lt"/>
                <a:cs typeface="Avenir Book"/>
              </a:rPr>
              <a:t> zum Schulalltag werden?  </a:t>
            </a:r>
            <a:endParaRPr lang="de-DE" sz="1900" b="1" dirty="0" smtClean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/>
            <a:endParaRPr lang="de-DE" sz="1900" b="1" dirty="0" smtClean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/>
            <a:r>
              <a:rPr lang="de-DE" sz="1900" b="1" dirty="0" smtClean="0">
                <a:solidFill>
                  <a:srgbClr val="FF0000"/>
                </a:solidFill>
                <a:latin typeface="+mj-lt"/>
                <a:cs typeface="Avenir Book"/>
              </a:rPr>
              <a:t>ERNEUERUNG</a:t>
            </a:r>
            <a:endParaRPr lang="de-DE" sz="1900" b="1" dirty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/>
            <a:r>
              <a:rPr lang="de-AT" sz="2000" b="1" dirty="0" smtClean="0"/>
              <a:t>Was tun Sie, um die neuen Kompetenzen und Strukturen </a:t>
            </a:r>
          </a:p>
          <a:p>
            <a:pPr algn="ctr"/>
            <a:r>
              <a:rPr lang="de-AT" sz="2000" b="1" dirty="0" smtClean="0"/>
              <a:t>im Alltag zu stabilisieren? </a:t>
            </a:r>
            <a:endParaRPr lang="de-DE" sz="1900" b="1" dirty="0" smtClean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>
              <a:lnSpc>
                <a:spcPct val="130000"/>
              </a:lnSpc>
            </a:pPr>
            <a:endParaRPr lang="de-DE" sz="1900" b="1" dirty="0" smtClean="0">
              <a:solidFill>
                <a:srgbClr val="FF0000"/>
              </a:solidFill>
              <a:latin typeface="+mj-lt"/>
              <a:cs typeface="Avenir Book"/>
            </a:endParaRPr>
          </a:p>
          <a:p>
            <a:pPr algn="ctr">
              <a:lnSpc>
                <a:spcPct val="130000"/>
              </a:lnSpc>
            </a:pPr>
            <a:r>
              <a:rPr lang="de-DE" sz="1900" b="1" dirty="0" smtClean="0">
                <a:solidFill>
                  <a:srgbClr val="FF0000"/>
                </a:solidFill>
                <a:latin typeface="+mj-lt"/>
                <a:cs typeface="Avenir Book"/>
              </a:rPr>
              <a:t>MEISTER ZWEIER WELTEN </a:t>
            </a:r>
          </a:p>
          <a:p>
            <a:pPr algn="ctr"/>
            <a:r>
              <a:rPr lang="de-AT" sz="2000" b="1" dirty="0" smtClean="0"/>
              <a:t>Was tun Sie, damit alle </a:t>
            </a:r>
            <a:r>
              <a:rPr lang="de-AT" sz="2000" b="1" smtClean="0"/>
              <a:t>Beteiligten das Erlernte </a:t>
            </a:r>
            <a:r>
              <a:rPr lang="de-AT" sz="2000" b="1" dirty="0" smtClean="0"/>
              <a:t>für die Zukunft verankern </a:t>
            </a:r>
          </a:p>
          <a:p>
            <a:pPr algn="ctr"/>
            <a:r>
              <a:rPr lang="de-AT" sz="2000" b="1" dirty="0" smtClean="0"/>
              <a:t>und den Prozess </a:t>
            </a:r>
            <a:r>
              <a:rPr lang="de-AT" sz="2000" b="1" dirty="0"/>
              <a:t>lebendig </a:t>
            </a:r>
            <a:r>
              <a:rPr lang="de-AT" sz="2000" b="1" dirty="0" smtClean="0"/>
              <a:t>halten?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" y="49087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rgbClr val="FF0000"/>
                </a:solidFill>
                <a:latin typeface="+mj-lt"/>
                <a:cs typeface="Avenir Book"/>
              </a:rPr>
              <a:t>Transfer: RÜCKKEHR</a:t>
            </a:r>
            <a:r>
              <a:rPr lang="de-DE" sz="3000" b="1" dirty="0" smtClean="0">
                <a:solidFill>
                  <a:srgbClr val="FF0000"/>
                </a:solidFill>
                <a:latin typeface="+mj-lt"/>
                <a:cs typeface="Avenir Book"/>
              </a:rPr>
              <a:t> </a:t>
            </a:r>
            <a:br>
              <a:rPr lang="de-DE" sz="3000" b="1" dirty="0" smtClean="0">
                <a:solidFill>
                  <a:srgbClr val="FF0000"/>
                </a:solidFill>
                <a:latin typeface="+mj-lt"/>
                <a:cs typeface="Avenir Book"/>
              </a:rPr>
            </a:br>
            <a:endParaRPr lang="de-DE" sz="3000" b="1" dirty="0">
              <a:solidFill>
                <a:srgbClr val="FF0000"/>
              </a:solidFill>
              <a:latin typeface="+mj-lt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6290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06_Freiburg_Rad_grüne Schwelle.0130.jpg"/>
          <p:cNvPicPr>
            <a:picLocks noChangeAspect="1"/>
          </p:cNvPicPr>
          <p:nvPr/>
        </p:nvPicPr>
        <p:blipFill>
          <a:blip r:embed="rId3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07711" y="-2779651"/>
            <a:ext cx="18680662" cy="1363038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252422" y="1318022"/>
            <a:ext cx="683725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de-DE" sz="2700" b="1" dirty="0" smtClean="0">
                <a:solidFill>
                  <a:schemeClr val="bg1">
                    <a:lumMod val="50000"/>
                  </a:schemeClr>
                </a:solidFill>
                <a:cs typeface="Avenir Book"/>
              </a:rPr>
              <a:t>Menschen &amp; </a:t>
            </a:r>
            <a:r>
              <a:rPr lang="de-DE" sz="2700" b="1" dirty="0">
                <a:solidFill>
                  <a:schemeClr val="bg1">
                    <a:lumMod val="50000"/>
                  </a:schemeClr>
                </a:solidFill>
                <a:cs typeface="Avenir Book"/>
              </a:rPr>
              <a:t>Kommunikation im Zentrum </a:t>
            </a:r>
          </a:p>
          <a:p>
            <a:pPr algn="dist"/>
            <a:r>
              <a:rPr lang="de-DE" sz="2700" b="1" dirty="0" smtClean="0">
                <a:solidFill>
                  <a:schemeClr val="bg1">
                    <a:lumMod val="50000"/>
                  </a:schemeClr>
                </a:solidFill>
                <a:cs typeface="Avenir Book"/>
              </a:rPr>
              <a:t>Eigenverantwortung </a:t>
            </a:r>
            <a:r>
              <a:rPr lang="de-DE" sz="2700" b="1" dirty="0">
                <a:solidFill>
                  <a:schemeClr val="bg1">
                    <a:lumMod val="50000"/>
                  </a:schemeClr>
                </a:solidFill>
                <a:cs typeface="Avenir Book"/>
              </a:rPr>
              <a:t>aller </a:t>
            </a:r>
            <a:r>
              <a:rPr lang="de-DE" sz="2700" b="1" dirty="0" smtClean="0">
                <a:solidFill>
                  <a:schemeClr val="bg1">
                    <a:lumMod val="50000"/>
                  </a:schemeClr>
                </a:solidFill>
                <a:cs typeface="Avenir Book"/>
              </a:rPr>
              <a:t>Beteiligten </a:t>
            </a:r>
            <a:endParaRPr lang="de-DE" sz="2700" b="1" dirty="0">
              <a:solidFill>
                <a:schemeClr val="bg1">
                  <a:lumMod val="50000"/>
                </a:schemeClr>
              </a:solidFill>
              <a:cs typeface="Avenir Book"/>
            </a:endParaRPr>
          </a:p>
          <a:p>
            <a:pPr lvl="0" algn="dist"/>
            <a:r>
              <a:rPr lang="de-DE" sz="2700" b="1" dirty="0">
                <a:solidFill>
                  <a:schemeClr val="bg1">
                    <a:lumMod val="50000"/>
                  </a:schemeClr>
                </a:solidFill>
                <a:cs typeface="Avenir Book"/>
              </a:rPr>
              <a:t>Kultur der Zusammenarbeit </a:t>
            </a:r>
            <a:r>
              <a:rPr lang="de-DE" sz="2700" b="1" dirty="0" smtClean="0">
                <a:solidFill>
                  <a:schemeClr val="bg1">
                    <a:lumMod val="50000"/>
                  </a:schemeClr>
                </a:solidFill>
                <a:cs typeface="Avenir Book"/>
              </a:rPr>
              <a:t>&amp; </a:t>
            </a:r>
            <a:r>
              <a:rPr lang="de-DE" sz="2700" b="1" dirty="0">
                <a:solidFill>
                  <a:schemeClr val="bg1">
                    <a:lumMod val="50000"/>
                  </a:schemeClr>
                </a:solidFill>
                <a:cs typeface="Avenir Book"/>
              </a:rPr>
              <a:t>Lernbereitschaft</a:t>
            </a:r>
          </a:p>
          <a:p>
            <a:endParaRPr lang="de-DE" sz="1000" dirty="0" smtClean="0">
              <a:cs typeface="Avenir Book"/>
            </a:endParaRPr>
          </a:p>
          <a:p>
            <a:pPr marL="593836"/>
            <a:r>
              <a:rPr lang="de-DE" sz="2700" b="1" dirty="0" smtClean="0">
                <a:solidFill>
                  <a:srgbClr val="FF0000"/>
                </a:solidFill>
                <a:cs typeface="Avenir Book"/>
              </a:rPr>
              <a:t>AUFBRUCH</a:t>
            </a:r>
          </a:p>
          <a:p>
            <a:pPr marL="1508180" lvl="2"/>
            <a:r>
              <a:rPr lang="de-DE" sz="2700" b="1" dirty="0" smtClean="0">
                <a:solidFill>
                  <a:srgbClr val="7F7F7F"/>
                </a:solidFill>
                <a:cs typeface="Avenir Book"/>
              </a:rPr>
              <a:t>Sinnstiftung </a:t>
            </a:r>
            <a:r>
              <a:rPr lang="de-DE" sz="2700" b="1" dirty="0">
                <a:solidFill>
                  <a:srgbClr val="7F7F7F"/>
                </a:solidFill>
                <a:cs typeface="Avenir Book"/>
              </a:rPr>
              <a:t>vor Anordnung</a:t>
            </a:r>
          </a:p>
          <a:p>
            <a:pPr marL="1508180" lvl="2"/>
            <a:r>
              <a:rPr lang="de-DE" sz="2700" b="1" dirty="0" smtClean="0">
                <a:solidFill>
                  <a:srgbClr val="7F7F7F"/>
                </a:solidFill>
                <a:cs typeface="Avenir Book"/>
              </a:rPr>
              <a:t>Veränderung </a:t>
            </a:r>
            <a:r>
              <a:rPr lang="de-DE" sz="2700" b="1" dirty="0">
                <a:solidFill>
                  <a:srgbClr val="7F7F7F"/>
                </a:solidFill>
                <a:cs typeface="Avenir Book"/>
              </a:rPr>
              <a:t>willkommen </a:t>
            </a:r>
            <a:r>
              <a:rPr lang="de-DE" sz="2700" b="1" dirty="0" smtClean="0">
                <a:solidFill>
                  <a:srgbClr val="7F7F7F"/>
                </a:solidFill>
                <a:cs typeface="Avenir Book"/>
              </a:rPr>
              <a:t>heißen</a:t>
            </a:r>
            <a:endParaRPr lang="de-DE" sz="2700" b="1" dirty="0">
              <a:solidFill>
                <a:srgbClr val="7F7F7F"/>
              </a:solidFill>
              <a:cs typeface="Avenir Book"/>
            </a:endParaRPr>
          </a:p>
          <a:p>
            <a:pPr marL="593836" algn="ctr"/>
            <a:endParaRPr lang="de-DE" sz="1000" b="1" dirty="0">
              <a:cs typeface="Avenir Book"/>
            </a:endParaRPr>
          </a:p>
          <a:p>
            <a:pPr marL="593836"/>
            <a:r>
              <a:rPr lang="de-DE" sz="2700" b="1" dirty="0" smtClean="0">
                <a:solidFill>
                  <a:srgbClr val="FF0000"/>
                </a:solidFill>
                <a:cs typeface="Avenir Book"/>
              </a:rPr>
              <a:t>ABENTEUER</a:t>
            </a:r>
          </a:p>
          <a:p>
            <a:pPr marL="1508180" lvl="2"/>
            <a:r>
              <a:rPr lang="de-DE" sz="2700" b="1" dirty="0" smtClean="0">
                <a:solidFill>
                  <a:srgbClr val="7F7F7F"/>
                </a:solidFill>
                <a:cs typeface="Avenir Book"/>
              </a:rPr>
              <a:t>Experiment </a:t>
            </a:r>
            <a:r>
              <a:rPr lang="de-DE" sz="2700" b="1" dirty="0">
                <a:solidFill>
                  <a:srgbClr val="7F7F7F"/>
                </a:solidFill>
                <a:cs typeface="Avenir Book"/>
              </a:rPr>
              <a:t>vor Plan </a:t>
            </a:r>
          </a:p>
          <a:p>
            <a:pPr marL="1508180" lvl="2"/>
            <a:r>
              <a:rPr lang="de-DE" sz="2700" b="1" dirty="0">
                <a:solidFill>
                  <a:srgbClr val="7F7F7F"/>
                </a:solidFill>
                <a:cs typeface="Avenir Book"/>
              </a:rPr>
              <a:t>Kreativität statt Gewohnheit </a:t>
            </a:r>
          </a:p>
          <a:p>
            <a:pPr marL="593836" algn="ctr"/>
            <a:r>
              <a:rPr lang="de-DE" sz="1000" b="1" dirty="0">
                <a:solidFill>
                  <a:srgbClr val="7F7F7F"/>
                </a:solidFill>
                <a:cs typeface="Avenir Book"/>
              </a:rPr>
              <a:t> </a:t>
            </a:r>
            <a:endParaRPr lang="de-DE" sz="1000" b="1" dirty="0" smtClean="0">
              <a:solidFill>
                <a:srgbClr val="7F7F7F"/>
              </a:solidFill>
              <a:cs typeface="Avenir Book"/>
            </a:endParaRPr>
          </a:p>
          <a:p>
            <a:pPr marL="593836"/>
            <a:r>
              <a:rPr lang="de-DE" sz="2700" b="1" dirty="0" smtClean="0">
                <a:solidFill>
                  <a:srgbClr val="FF0000"/>
                </a:solidFill>
                <a:cs typeface="Avenir Book"/>
              </a:rPr>
              <a:t>RÜCKKEHR </a:t>
            </a:r>
          </a:p>
          <a:p>
            <a:pPr marL="1508180" lvl="2"/>
            <a:r>
              <a:rPr lang="de-DE" sz="2700" b="1" dirty="0">
                <a:solidFill>
                  <a:srgbClr val="7F7F7F"/>
                </a:solidFill>
                <a:cs typeface="Avenir Book"/>
              </a:rPr>
              <a:t>Nachhaltiges Tempo</a:t>
            </a:r>
          </a:p>
          <a:p>
            <a:pPr marL="1508180" lvl="2"/>
            <a:r>
              <a:rPr lang="de-DE" sz="2700" b="1" dirty="0" smtClean="0">
                <a:solidFill>
                  <a:srgbClr val="7F7F7F"/>
                </a:solidFill>
                <a:cs typeface="Avenir Book"/>
              </a:rPr>
              <a:t>Kurze </a:t>
            </a:r>
            <a:r>
              <a:rPr lang="de-DE" sz="2700" b="1" dirty="0">
                <a:solidFill>
                  <a:srgbClr val="7F7F7F"/>
                </a:solidFill>
                <a:cs typeface="Avenir Book"/>
              </a:rPr>
              <a:t>Intervalle </a:t>
            </a:r>
            <a:r>
              <a:rPr lang="de-DE" sz="2700" b="1" dirty="0" smtClean="0">
                <a:solidFill>
                  <a:srgbClr val="7F7F7F"/>
                </a:solidFill>
                <a:cs typeface="Avenir Book"/>
              </a:rPr>
              <a:t>&amp; Rückkopplun</a:t>
            </a:r>
            <a:r>
              <a:rPr lang="de-DE" sz="2700" dirty="0" smtClean="0">
                <a:solidFill>
                  <a:srgbClr val="7F7F7F"/>
                </a:solidFill>
                <a:cs typeface="Avenir Book"/>
              </a:rPr>
              <a:t>g </a:t>
            </a:r>
            <a:endParaRPr lang="de-DE" sz="2700" dirty="0">
              <a:solidFill>
                <a:srgbClr val="7F7F7F"/>
              </a:solidFill>
              <a:cs typeface="Avenir Book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840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  <a:cs typeface="Avenir Book"/>
              </a:rPr>
              <a:t>SCHULE ENTFALTEN – WANDEL GESTALTEN</a:t>
            </a:r>
            <a:br>
              <a:rPr lang="de-DE" sz="3200" b="1" dirty="0" smtClean="0">
                <a:solidFill>
                  <a:srgbClr val="FF0000"/>
                </a:solidFill>
                <a:cs typeface="Avenir Book"/>
              </a:rPr>
            </a:br>
            <a:r>
              <a:rPr lang="de-DE" sz="3200" b="1" dirty="0" err="1" smtClean="0">
                <a:solidFill>
                  <a:srgbClr val="FF0000"/>
                </a:solidFill>
                <a:cs typeface="Avenir Book"/>
              </a:rPr>
              <a:t>Mindset</a:t>
            </a:r>
            <a:r>
              <a:rPr lang="de-DE" sz="3200" b="1" dirty="0" smtClean="0">
                <a:solidFill>
                  <a:srgbClr val="FF0000"/>
                </a:solidFill>
                <a:cs typeface="Avenir Book"/>
              </a:rPr>
              <a:t> und Dramaturgie</a:t>
            </a:r>
            <a:endParaRPr lang="de-DE" sz="3200" b="1" dirty="0">
              <a:solidFill>
                <a:srgbClr val="FF0000"/>
              </a:solidFill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032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pt_06_Freiburg_Rad_grüne Schwelle.0130.jpg"/>
          <p:cNvPicPr>
            <a:picLocks noChangeAspect="1"/>
          </p:cNvPicPr>
          <p:nvPr/>
        </p:nvPicPr>
        <p:blipFill>
          <a:blip r:embed="rId3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4431" y="-1399046"/>
            <a:ext cx="13609640" cy="1020224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-2074294" y="1269908"/>
            <a:ext cx="1342970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Avenir Book"/>
                <a:cs typeface="Avenir Book"/>
              </a:rPr>
              <a:t>www.heldenprinzip.de</a:t>
            </a:r>
          </a:p>
          <a:p>
            <a:pPr algn="ctr"/>
            <a:endParaRPr lang="de-DE" sz="3200" b="1" dirty="0">
              <a:latin typeface="Avenir Book"/>
              <a:cs typeface="Avenir Book"/>
            </a:endParaRPr>
          </a:p>
          <a:p>
            <a:pPr algn="ctr"/>
            <a:r>
              <a:rPr lang="de-DE" sz="3200" b="1" dirty="0" smtClean="0">
                <a:latin typeface="Avenir Book"/>
                <a:cs typeface="Avenir Book"/>
              </a:rPr>
              <a:t>Nina </a:t>
            </a:r>
            <a:r>
              <a:rPr lang="de-DE" sz="3200" b="1" dirty="0">
                <a:latin typeface="Avenir Book"/>
                <a:cs typeface="Avenir Book"/>
              </a:rPr>
              <a:t>T</a:t>
            </a:r>
            <a:r>
              <a:rPr lang="de-DE" sz="3200" b="1" dirty="0" smtClean="0">
                <a:latin typeface="Avenir Book"/>
                <a:cs typeface="Avenir Book"/>
              </a:rPr>
              <a:t>robisch</a:t>
            </a:r>
          </a:p>
          <a:p>
            <a:pPr algn="ctr"/>
            <a:r>
              <a:rPr lang="de-DE" sz="3200" b="1" dirty="0" smtClean="0">
                <a:latin typeface="Avenir Book"/>
                <a:cs typeface="Avenir Book"/>
              </a:rPr>
              <a:t>Dramaturgin für Change &amp; </a:t>
            </a:r>
            <a:r>
              <a:rPr lang="de-DE" sz="3200" b="1" dirty="0">
                <a:latin typeface="Avenir Book"/>
                <a:cs typeface="Avenir Book"/>
              </a:rPr>
              <a:t>L</a:t>
            </a:r>
            <a:r>
              <a:rPr lang="de-DE" sz="3200" b="1" dirty="0" smtClean="0">
                <a:latin typeface="Avenir Book"/>
                <a:cs typeface="Avenir Book"/>
              </a:rPr>
              <a:t>eadership</a:t>
            </a:r>
          </a:p>
          <a:p>
            <a:pPr algn="ctr"/>
            <a:endParaRPr lang="de-DE" sz="4000" b="1" dirty="0">
              <a:latin typeface="Avenir Book"/>
              <a:cs typeface="Avenir Book"/>
            </a:endParaRPr>
          </a:p>
          <a:p>
            <a:pPr algn="ctr"/>
            <a:r>
              <a:rPr lang="de-DE" sz="6000" b="1" dirty="0" smtClean="0">
                <a:latin typeface="Avenir Book"/>
                <a:cs typeface="Avenir Book"/>
              </a:rPr>
              <a:t>Vielen Dank fürs</a:t>
            </a:r>
          </a:p>
          <a:p>
            <a:pPr algn="ctr"/>
            <a:r>
              <a:rPr lang="de-DE" sz="6000" b="1" dirty="0" smtClean="0">
                <a:latin typeface="Avenir Book"/>
                <a:cs typeface="Avenir Book"/>
              </a:rPr>
              <a:t>Zuhören, Zusehen</a:t>
            </a:r>
          </a:p>
          <a:p>
            <a:pPr algn="ctr"/>
            <a:r>
              <a:rPr lang="de-DE" sz="6000" b="1" dirty="0" smtClean="0">
                <a:latin typeface="Avenir Book"/>
                <a:cs typeface="Avenir Book"/>
              </a:rPr>
              <a:t>Mitdenken, Mitfühlen  </a:t>
            </a:r>
          </a:p>
        </p:txBody>
      </p:sp>
    </p:spTree>
    <p:extLst>
      <p:ext uri="{BB962C8B-B14F-4D97-AF65-F5344CB8AC3E}">
        <p14:creationId xmlns:p14="http://schemas.microsoft.com/office/powerpoint/2010/main" val="26547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Bild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5799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9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0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0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1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Bild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9531"/>
            <a:ext cx="9143999" cy="597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1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06_Freiburg_0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06_Freiburg_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Bild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22834" y="258284"/>
            <a:ext cx="10314053" cy="643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559018" y="2723980"/>
            <a:ext cx="1954952" cy="1871694"/>
          </a:xfrm>
          <a:prstGeom prst="ellipse">
            <a:avLst/>
          </a:prstGeom>
          <a:solidFill>
            <a:schemeClr val="accent5">
              <a:lumMod val="60000"/>
              <a:lumOff val="40000"/>
              <a:alpha val="9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8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0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0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Bildschirmpräsentation (4:3)</PresentationFormat>
  <Paragraphs>119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Avenir Book</vt:lpstr>
      <vt:lpstr>Calibri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Weigerung</dc:title>
  <dc:creator>Office 2004 Drive-Benutzer</dc:creator>
  <cp:lastModifiedBy>Agnes Buttinger</cp:lastModifiedBy>
  <cp:revision>129</cp:revision>
  <cp:lastPrinted>2019-10-02T19:53:32Z</cp:lastPrinted>
  <dcterms:created xsi:type="dcterms:W3CDTF">2019-04-19T20:12:19Z</dcterms:created>
  <dcterms:modified xsi:type="dcterms:W3CDTF">2019-11-18T12:20:40Z</dcterms:modified>
</cp:coreProperties>
</file>